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67" r:id="rId2"/>
    <p:sldId id="2540" r:id="rId3"/>
    <p:sldId id="2542" r:id="rId4"/>
    <p:sldId id="2554" r:id="rId5"/>
    <p:sldId id="2555" r:id="rId6"/>
    <p:sldId id="2556" r:id="rId7"/>
    <p:sldId id="2563" r:id="rId8"/>
    <p:sldId id="2557" r:id="rId9"/>
    <p:sldId id="2543" r:id="rId10"/>
    <p:sldId id="2545" r:id="rId11"/>
    <p:sldId id="2559" r:id="rId12"/>
    <p:sldId id="2546" r:id="rId13"/>
    <p:sldId id="2560" r:id="rId14"/>
    <p:sldId id="2561" r:id="rId15"/>
    <p:sldId id="2564" r:id="rId16"/>
    <p:sldId id="2547" r:id="rId17"/>
    <p:sldId id="2548" r:id="rId18"/>
    <p:sldId id="2550" r:id="rId19"/>
    <p:sldId id="2549" r:id="rId20"/>
    <p:sldId id="2551" r:id="rId21"/>
    <p:sldId id="2552" r:id="rId22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D300"/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50" d="100"/>
          <a:sy n="50" d="100"/>
        </p:scale>
        <p:origin x="78" y="1404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F88DBB8-DCEB-5B44-1CE9-C5691F3DEBE5}"/>
              </a:ext>
            </a:extLst>
          </p:cNvPr>
          <p:cNvSpPr txBox="1"/>
          <p:nvPr userDrawn="1"/>
        </p:nvSpPr>
        <p:spPr>
          <a:xfrm>
            <a:off x="381000" y="381000"/>
            <a:ext cx="3810000" cy="31393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296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652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bin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bin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bin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bin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bin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bin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bin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bin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bin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340855"/>
            <a:ext cx="12192000" cy="256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第18章　平行四边形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18.1　平行四边形的性质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第2课时　平行四边形的性质（二）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0" name="yt_shape_10140"/>
          <p:cNvSpPr txBox="1"/>
          <p:nvPr/>
        </p:nvSpPr>
        <p:spPr>
          <a:xfrm>
            <a:off x="540119" y="98083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28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的对角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bc4aa"/>
              </a:rPr>
              <a:t>F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与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分别相交于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grpSp>
        <p:nvGrpSpPr>
          <p:cNvPr id="3" name="yt_shape_1014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896125" y="2492935"/>
            <a:ext cx="2434085" cy="3050623"/>
            <a:chOff x="0" y="0"/>
            <a:chExt cx="2434085" cy="3050623"/>
          </a:xfrm>
        </p:grpSpPr>
        <p:pic>
          <p:nvPicPr>
            <p:cNvPr id="4" name="yt_image_10144" descr="{&quot;rangeId&quot;:0,&quot;⚘_2&quot;:1}">
              <a:extLst>
                <a:ext uri="">
                  <a16:creationId xmlns:a16="http://schemas.microsoft.com/office/drawing/2014/main" xmlns:a14="http://schemas.microsoft.com/office/drawing/2010/main" xmlns:mc="http://schemas.openxmlformats.org/markup-compatibility/2006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434085" cy="2460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146" descr="{&quot;rangeId&quot;:0,&quot;IgnoreLineSpacing&quot;:1}"/>
            <p:cNvSpPr txBox="1"/>
            <p:nvPr/>
          </p:nvSpPr>
          <p:spPr>
            <a:xfrm>
              <a:off x="188570" y="24966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yt_shape_10142"/>
              <p:cNvSpPr txBox="1"/>
              <p:nvPr/>
            </p:nvSpPr>
            <p:spPr>
              <a:xfrm>
                <a:off x="540119" y="2227723"/>
                <a:ext cx="9948186" cy="408147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2800" b="1" i="0" u="none" spc="150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2800" b="1" i="0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2800" b="1" i="0" u="none" spc="150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2800" b="1" i="0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证明</a:t>
                </a:r>
                <a:r>
                  <a:rPr lang="zh-CN" altLang="zh-CN" sz="28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28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28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四边形</a:t>
                </a:r>
                <a:r>
                  <a:rPr lang="en-US" altLang="zh-CN" sz="28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ABCD</a:t>
                </a:r>
                <a:r>
                  <a:rPr lang="zh-CN" altLang="zh-CN" sz="28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5_f3aec"/>
                  </a:rPr>
                  <a:t>是</a:t>
                </a:r>
                <a:r>
                  <a:rPr lang="zh-CN" altLang="zh-CN" sz="2800" b="1" i="0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5_f3aec"/>
                  </a:rPr>
                  <a:t>平行四边</a:t>
                </a:r>
                <a:r>
                  <a:rPr lang="zh-CN" altLang="zh-CN" sz="2800" b="1" i="0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zh-CN" altLang="zh-CN" sz="28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28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OD</a:t>
                </a:r>
                <a:r>
                  <a:rPr lang="zh-CN" altLang="zh-CN" sz="28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OB</a:t>
                </a:r>
                <a:r>
                  <a:rPr lang="zh-CN" altLang="zh-CN" sz="28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28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DC</a:t>
                </a:r>
                <a:r>
                  <a:rPr lang="en-US" altLang="zh-CN" sz="28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28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zh-CN" altLang="zh-CN" sz="28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∴∠</a:t>
                </a:r>
                <a:r>
                  <a:rPr lang="en-US" altLang="zh-CN" sz="28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EBO</a:t>
                </a:r>
                <a:r>
                  <a:rPr lang="zh-CN" altLang="zh-CN" sz="28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28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FDO</a:t>
                </a:r>
                <a:r>
                  <a:rPr lang="en-US" altLang="zh-CN" sz="28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28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28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2800" b="1" i="0" u="none" spc="150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28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BEO</a:t>
                </a:r>
                <a:r>
                  <a:rPr lang="zh-CN" altLang="zh-CN" sz="28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和</a:t>
                </a:r>
                <a:r>
                  <a:rPr lang="en-US" altLang="zh-CN" sz="2800" b="1" i="0" u="none" spc="150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28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DFO</a:t>
                </a:r>
                <a:r>
                  <a:rPr lang="zh-CN" altLang="zh-CN" sz="28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28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2800" b="1" i="0" u="none" spc="150">
                    <a:solidFill>
                      <a:srgbClr val="FF0000"/>
                    </a:solidFill>
                    <a:effectLst/>
                    <a:latin typeface="Times New Roman" pitchFamily="12"/>
                    <a:ea typeface="宋体" pitchFamily="12"/>
                  </a:rPr>
                  <a:t>​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8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8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28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28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28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𝑬𝑩𝑶</m:t>
                            </m:r>
                            <m:r>
                              <a:rPr lang="zh-CN" altLang="zh-CN" sz="28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28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28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𝑭𝑫𝑶</m:t>
                            </m:r>
                            <m:r>
                              <m:rPr>
                                <m:nor/>
                              </m:rPr>
                              <a:rPr lang="zh-CN" altLang="zh-CN" sz="2800" b="1" i="0" spc="15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28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28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𝑶𝑩</m:t>
                            </m:r>
                            <m:r>
                              <a:rPr lang="zh-CN" altLang="zh-CN" sz="28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28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𝑶𝑫</m:t>
                            </m:r>
                            <m:r>
                              <m:rPr>
                                <m:nor/>
                              </m:rPr>
                              <a:rPr lang="zh-CN" altLang="zh-CN" sz="2800" b="1" i="0" spc="15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28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28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28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𝑬𝑶𝑩</m:t>
                            </m:r>
                            <m:r>
                              <a:rPr lang="zh-CN" altLang="zh-CN" sz="28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28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28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𝑭𝑶𝑫</m:t>
                            </m:r>
                            <m:r>
                              <m:rPr>
                                <m:nor/>
                              </m:rPr>
                              <a:rPr lang="zh-CN" altLang="zh-CN" sz="2800" b="1" i="0" spc="15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2800" b="1" i="1" spc="150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2800" b="1" i="0" u="none" spc="150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28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BEO</a:t>
                </a:r>
                <a:r>
                  <a:rPr lang="zh-CN" altLang="zh-CN" sz="28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≌△</a:t>
                </a:r>
                <a:r>
                  <a:rPr lang="en-US" altLang="zh-CN" sz="28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DFO</a:t>
                </a:r>
                <a:r>
                  <a:rPr lang="zh-CN" altLang="zh-CN" sz="28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28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28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28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S</a:t>
                </a:r>
                <a:r>
                  <a:rPr lang="en-US" altLang="zh-CN" sz="28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28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A</a:t>
                </a:r>
                <a:r>
                  <a:rPr lang="en-US" altLang="zh-CN" sz="28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28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28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28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OE</a:t>
                </a:r>
                <a:r>
                  <a:rPr lang="zh-CN" altLang="zh-CN" sz="28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OF</a:t>
                </a:r>
                <a:r>
                  <a:rPr lang="en-US" altLang="zh-CN" sz="28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28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</p:txBody>
          </p:sp>
        </mc:Choice>
        <mc:Fallback xmlns="">
          <p:sp>
            <p:nvSpPr>
              <p:cNvPr id="6" name="yt_shape_101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2227723"/>
                <a:ext cx="9948186" cy="4081477"/>
              </a:xfrm>
              <a:prstGeom prst="rect">
                <a:avLst/>
              </a:prstGeom>
              <a:blipFill>
                <a:blip r:embed="rId3"/>
                <a:stretch>
                  <a:fillRect l="-2206" t="-3134" b="-16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8" name="yt_shape_10148"/>
          <p:cNvSpPr txBox="1"/>
          <p:nvPr/>
        </p:nvSpPr>
        <p:spPr>
          <a:xfrm>
            <a:off x="540119" y="1068114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EF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BEC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的周长是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16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ABCD</a:t>
            </a:r>
            <a:r>
              <a:rPr lang="zh-CN" altLang="zh-CN" sz="36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9927d"/>
              </a:rPr>
              <a:t>的</a:t>
            </a:r>
            <a:r>
              <a:rPr lang="zh-CN" altLang="zh-CN" sz="36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周长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4" name="yt_shape_10149"/>
          <p:cNvSpPr txBox="1"/>
          <p:nvPr/>
        </p:nvSpPr>
        <p:spPr>
          <a:xfrm>
            <a:off x="540119" y="1628875"/>
            <a:ext cx="9022830" cy="443198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的周长是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16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  <a:sym typeface="_⨹_1_b70e7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16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的周长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32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10150" name="yt_shape_10150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9217914" y="2379262"/>
            <a:ext cx="2434085" cy="3050623"/>
            <a:chOff x="0" y="0"/>
            <a:chExt cx="2434085" cy="3050623"/>
          </a:xfrm>
        </p:grpSpPr>
        <p:pic>
          <p:nvPicPr>
            <p:cNvPr id="5" name="yt_image_10150" descr="{&quot;rangeId&quot;:0,&quot;⚘_2&quot;:1}">
              <a:extLst>
                <a:ext uri="">
                  <a16:creationId xmlns:a16="http://schemas.microsoft.com/office/drawing/2014/main" xmlns:a14="http://schemas.microsoft.com/office/drawing/2010/main" xmlns:mc="http://schemas.openxmlformats.org/markup-compatibility/2006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434085" cy="2460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152" name="yt_shape_10152" descr="{&quot;rangeId&quot;:0,&quot;IgnoreLineSpacing&quot;:1}"/>
            <p:cNvSpPr txBox="1"/>
            <p:nvPr/>
          </p:nvSpPr>
          <p:spPr>
            <a:xfrm>
              <a:off x="188570" y="24966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4" name="yt_shape_10154"/>
          <p:cNvSpPr txBox="1"/>
          <p:nvPr/>
        </p:nvSpPr>
        <p:spPr>
          <a:xfrm>
            <a:off x="540000" y="1194147"/>
            <a:ext cx="741228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题型二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平行四边形性质的综合应用</a:t>
            </a:r>
          </a:p>
        </p:txBody>
      </p:sp>
      <p:sp>
        <p:nvSpPr>
          <p:cNvPr id="10155" name="yt_shape_10155"/>
          <p:cNvSpPr txBox="1"/>
          <p:nvPr/>
        </p:nvSpPr>
        <p:spPr>
          <a:xfrm>
            <a:off x="540119" y="1798933"/>
            <a:ext cx="11492915" cy="169277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800" b="0" i="0" u="none">
                <a:solidFill>
                  <a:srgbClr val="1EE3CF"/>
                </a:solidFill>
                <a:effectLst/>
                <a:latin typeface="Times New Roman" pitchFamily="38"/>
                <a:ea typeface="Times New Roman" pitchFamily="38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</a:t>
            </a:r>
            <a:r>
              <a:rPr lang="en-US" altLang="zh-CN" sz="3200" b="0" i="0" u="none">
                <a:solidFill>
                  <a:srgbClr val="1EE3CF"/>
                </a:solidFill>
                <a:effectLst/>
                <a:latin typeface="Times New Roman" pitchFamily="32"/>
                <a:ea typeface="宋体" pitchFamily="3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639bb"/>
              </a:rPr>
              <a:t>作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垂足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1bc50"/>
              </a:rPr>
              <a:t>结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延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pic>
        <p:nvPicPr>
          <p:cNvPr id="3" name="yt_shape_1731295522603">
            <a:extLst>
              <a:ext uri="{FF2B5EF4-FFF2-40B4-BE49-F238E27FC236}">
                <a16:creationId xmlns:a16="http://schemas.microsoft.com/office/drawing/2014/main" id="{BA91F8DC-EAD6-3B31-B657-D111F70117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1897344"/>
            <a:ext cx="679642" cy="382299"/>
          </a:xfrm>
          <a:prstGeom prst="rect">
            <a:avLst/>
          </a:prstGeom>
        </p:spPr>
      </p:pic>
      <p:pic>
        <p:nvPicPr>
          <p:cNvPr id="5" name="yt_image_10159" title="H_159">
            <a:extLst>
              <a:ext uri="">
                <a16:creationId xmlns:a16="http://schemas.microsoft.com/office/drawing/2014/main" xmlns:a14="http://schemas.microsoft.com/office/drawing/2010/main" xmlns:mc="http://schemas.openxmlformats.org/markup-compatibility/2006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3279" y="3573463"/>
            <a:ext cx="2945442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6" name="yt_shape_10156"/>
          <p:cNvSpPr txBox="1"/>
          <p:nvPr/>
        </p:nvSpPr>
        <p:spPr>
          <a:xfrm>
            <a:off x="540000" y="1412860"/>
            <a:ext cx="605454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yt_shape_10157"/>
              <p:cNvSpPr txBox="1"/>
              <p:nvPr/>
            </p:nvSpPr>
            <p:spPr>
              <a:xfrm>
                <a:off x="540000" y="2170010"/>
                <a:ext cx="7753726" cy="3403560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AE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BE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四边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是平行四边形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𝑬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  <m:r>
                          <a:rPr lang="zh-CN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＋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𝑪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𝑬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𝟕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2" name="yt_shape_101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2170010"/>
                <a:ext cx="7753726" cy="3403560"/>
              </a:xfrm>
              <a:prstGeom prst="rect">
                <a:avLst/>
              </a:prstGeom>
              <a:blipFill>
                <a:blip r:embed="rId2"/>
                <a:stretch>
                  <a:fillRect l="-3616" t="-4839" r="-2830" b="-71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159" name="yt_image_10159" title="H_159">
            <a:extLst>
              <a:ext uri="">
                <a16:creationId xmlns:a16="http://schemas.microsoft.com/office/drawing/2014/main" xmlns:a14="http://schemas.microsoft.com/office/drawing/2010/main" xmlns:mc="http://schemas.openxmlformats.org/markup-compatibility/2006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616" y="2170010"/>
            <a:ext cx="2945442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161" name="yt_shape_10161"/>
              <p:cNvSpPr txBox="1"/>
              <p:nvPr/>
            </p:nvSpPr>
            <p:spPr>
              <a:xfrm>
                <a:off x="540000" y="988157"/>
                <a:ext cx="5057475" cy="797591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求证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</p:txBody>
          </p:sp>
        </mc:Choice>
        <mc:Fallback xmlns="">
          <p:sp>
            <p:nvSpPr>
              <p:cNvPr id="10161" name="yt_shape_101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988157"/>
                <a:ext cx="5057475" cy="797591"/>
              </a:xfrm>
              <a:prstGeom prst="rect">
                <a:avLst/>
              </a:prstGeom>
              <a:blipFill>
                <a:blip r:embed="rId2"/>
                <a:stretch>
                  <a:fillRect l="-5549" t="-6107" r="-2533" b="-183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yt_shape_10163"/>
              <p:cNvSpPr txBox="1"/>
              <p:nvPr/>
            </p:nvSpPr>
            <p:spPr>
              <a:xfrm>
                <a:off x="540119" y="1772885"/>
                <a:ext cx="11028261" cy="509267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证明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四边形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ABCD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4_9353a"/>
                  </a:rPr>
                  <a:t>是</a:t>
                </a:r>
                <a:r>
                  <a:rPr lang="zh-CN" altLang="zh-CN" sz="3600" b="1" i="0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4_9353a"/>
                  </a:rPr>
                  <a:t>平行四</a:t>
                </a:r>
                <a:r>
                  <a:rPr lang="zh-CN" altLang="zh-CN" sz="3600" b="1" i="0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边形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OA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OC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BC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∴∠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OAF</a:t>
                </a:r>
                <a:r>
                  <a:rPr lang="zh-CN" altLang="zh-CN" sz="3600" b="1" i="0" u="none" spc="150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a3361"/>
                  </a:rPr>
                  <a:t>＝</a:t>
                </a:r>
                <a:r>
                  <a:rPr lang="en-US" altLang="zh-CN" sz="3600" b="1" i="0" u="none" spc="150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OCE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OAF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和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OCE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e9527"/>
                  </a:rPr>
                  <a:t>，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/>
                </a:r>
                <a:b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</a:b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𝑶𝑨𝑭</m:t>
                            </m:r>
                            <m:r>
                              <a:rPr lang="zh-CN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𝑶𝑪𝑬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𝑶𝑨</m:t>
                            </m:r>
                            <m:r>
                              <a:rPr lang="zh-CN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𝑶𝑪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𝑨𝑶𝑭</m:t>
                            </m:r>
                            <m:r>
                              <a:rPr lang="zh-CN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𝑪𝑶𝑬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500" b="1" i="1" spc="150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OAF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≌△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OCE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S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A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endParaRPr lang="en-US" altLang="zh-CN" sz="3600" b="1" i="1" u="none" spc="150">
                  <a:solidFill>
                    <a:srgbClr val="FF0000"/>
                  </a:solidFill>
                  <a:effectLst/>
                  <a:latin typeface="Times New Roman" pitchFamily="36"/>
                  <a:ea typeface="宋体" pitchFamily="36"/>
                </a:endParaRPr>
              </a:p>
            </p:txBody>
          </p:sp>
        </mc:Choice>
        <mc:Fallback xmlns="">
          <p:sp>
            <p:nvSpPr>
              <p:cNvPr id="3" name="yt_shape_101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772885"/>
                <a:ext cx="11028261" cy="5092676"/>
              </a:xfrm>
              <a:prstGeom prst="rect">
                <a:avLst/>
              </a:prstGeom>
              <a:blipFill>
                <a:blip r:embed="rId3"/>
                <a:stretch>
                  <a:fillRect l="-2543" t="-32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165" name="yt_image_10165" title="H_159">
            <a:extLst>
              <a:ext uri="">
                <a16:creationId xmlns:a16="http://schemas.microsoft.com/office/drawing/2014/main" xmlns:a14="http://schemas.microsoft.com/office/drawing/2010/main" xmlns:mc="http://schemas.openxmlformats.org/markup-compatibility/2006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40135" y="3212985"/>
            <a:ext cx="2945442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yt_shape_2">
                <a:extLst>
                  <a:ext uri="{FF2B5EF4-FFF2-40B4-BE49-F238E27FC236}">
                    <a16:creationId xmlns:a16="http://schemas.microsoft.com/office/drawing/2014/main" id="{4E870E2C-CA6B-36A6-4262-A44675E29E17}"/>
                  </a:ext>
                </a:extLst>
              </p:cNvPr>
              <p:cNvSpPr txBox="1"/>
              <p:nvPr/>
            </p:nvSpPr>
            <p:spPr>
              <a:xfrm>
                <a:off x="540119" y="1286254"/>
                <a:ext cx="8834470" cy="2539157"/>
              </a:xfrm>
              <a:prstGeom prst="rect">
                <a:avLst/>
              </a:prstGeom>
              <a:noFill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rtlCol="0">
                <a:noAutofit/>
              </a:bodyPr>
              <a:lstStyle/>
              <a:p>
                <a:pPr lvl="0" hangingPunct="0"/>
                <a:r>
                  <a:rPr lang="en-US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AF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CE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lvl="0" hangingPunct="0"/>
                <a:r>
                  <a:rPr lang="en-US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36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BC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AE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BC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AE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lvl="0" hangingPunct="0"/>
                <a:r>
                  <a:rPr lang="en-US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EF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 spc="15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1" spc="150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𝑭</m:t>
                            </m:r>
                          </m:e>
                          <m:sup>
                            <m:r>
                              <a:rPr lang="en-US" altLang="zh-CN" sz="3600" b="1" spc="150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  <m:r>
                          <a:rPr lang="zh-CN" altLang="zh-CN" sz="3600" b="1" spc="150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＋</m:t>
                        </m:r>
                        <m:r>
                          <a:rPr lang="en-US" altLang="zh-CN" sz="3600" b="1" i="1" spc="150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𝑬</m:t>
                            </m:r>
                          </m:e>
                          <m:sup>
                            <m:r>
                              <a:rPr lang="en-US" altLang="zh-CN" sz="3600" b="1" spc="150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500" b="1" i="1" spc="150">
                    <a:solidFill>
                      <a:srgbClr val="FF0000"/>
                    </a:solid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 spc="15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1" spc="150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𝑪</m:t>
                        </m:r>
                        <m:sSup>
                          <m:sSupPr>
                            <m:ctrlP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𝑬</m:t>
                            </m:r>
                          </m:e>
                          <m:sup>
                            <m:r>
                              <a:rPr lang="en-US" altLang="zh-CN" sz="3600" b="1" spc="150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  <m:r>
                          <a:rPr lang="zh-CN" altLang="zh-CN" sz="3600" b="1" spc="150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＋</m:t>
                        </m:r>
                        <m:r>
                          <a:rPr lang="en-US" altLang="zh-CN" sz="3600" b="1" i="1" spc="150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𝑬</m:t>
                            </m:r>
                          </m:e>
                          <m:sup>
                            <m:r>
                              <a:rPr lang="en-US" altLang="zh-CN" sz="3600" b="1" spc="150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500" b="1" i="1" spc="150">
                    <a:solidFill>
                      <a:srgbClr val="FF0000"/>
                    </a:solid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AC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lvl="0" hangingPunct="0"/>
                <a:r>
                  <a:rPr lang="en-US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AO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 spc="15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spc="150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spc="150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 spc="150">
                    <a:solidFill>
                      <a:srgbClr val="FF0000"/>
                    </a:solid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AC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 spc="15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spc="150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spc="150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 spc="150">
                    <a:solidFill>
                      <a:srgbClr val="FF0000"/>
                    </a:solid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EF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 </a:t>
                </a:r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yt_shape_2">
                <a:extLst>
                  <a:ext uri="{FF2B5EF4-FFF2-40B4-BE49-F238E27FC236}">
                    <a16:creationId xmlns:a16="http://schemas.microsoft.com/office/drawing/2014/main" id="{4E870E2C-CA6B-36A6-4262-A44675E29E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286254"/>
                <a:ext cx="8834470" cy="2539157"/>
              </a:xfrm>
              <a:prstGeom prst="rect">
                <a:avLst/>
              </a:prstGeom>
              <a:blipFill>
                <a:blip r:embed="rId2"/>
                <a:stretch>
                  <a:fillRect l="-3175" t="-6475" r="-759" b="-4796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yt_image_10165" title="H_159">
            <a:extLst>
              <a:ext uri="">
                <a16:creationId xmlns:a16="http://schemas.microsoft.com/office/drawing/2014/main" xmlns:a14="http://schemas.microsoft.com/office/drawing/2010/main" xmlns:mc="http://schemas.openxmlformats.org/markup-compatibility/2006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9954" y="3429000"/>
            <a:ext cx="2945442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9" name="yt_shape_10169"/>
          <p:cNvSpPr txBox="1"/>
          <p:nvPr/>
        </p:nvSpPr>
        <p:spPr>
          <a:xfrm>
            <a:off x="540119" y="1826684"/>
            <a:ext cx="11492915" cy="171425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如图所示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与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相交于点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ccd69,isEnd"/>
              </a:rPr>
              <a:t>若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DAC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EAC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AO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en-US" altLang="zh-CN" sz="3600" b="1" i="0" u="none" spc="-100" baseline="-25000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 spc="-100" baseline="-250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-100" baseline="-250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f7840,isEnd"/>
              </a:rPr>
              <a:t>C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4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0171" name="yt_shape_10171" title="H_160.4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678964" y="3263332"/>
            <a:ext cx="2967422" cy="2037798"/>
            <a:chOff x="0" y="0"/>
            <a:chExt cx="2967422" cy="2037798"/>
          </a:xfrm>
        </p:grpSpPr>
        <p:pic>
          <p:nvPicPr>
            <p:cNvPr id="2" name="yt_image_10171">
              <a:extLst>
                <a:ext uri="">
                  <a16:creationId xmlns:a16="http://schemas.microsoft.com/office/drawing/2014/main" xmlns:a14="http://schemas.microsoft.com/office/drawing/2010/main" xmlns:mc="http://schemas.openxmlformats.org/markup-compatibility/2006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967422" cy="1447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173" name="yt_shape_10173" descr="{&quot;rangeId&quot;:0,&quot;IgnoreLineSpacing&quot;:1}"/>
            <p:cNvSpPr txBox="1"/>
            <p:nvPr/>
          </p:nvSpPr>
          <p:spPr>
            <a:xfrm>
              <a:off x="455238" y="148380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EAF1BBD-E5B8-ECD1-8917-A197D4046732}"/>
                  </a:ext>
                </a:extLst>
              </p:cNvPr>
              <p:cNvSpPr txBox="1"/>
              <p:nvPr/>
            </p:nvSpPr>
            <p:spPr>
              <a:xfrm>
                <a:off x="9768255" y="2336807"/>
                <a:ext cx="1532891" cy="694005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0" lang="en-US" altLang="zh-CN" sz="36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kumimoji="0" lang="en-US" altLang="zh-CN" sz="36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𝟔𝟑</m:t>
                        </m:r>
                      </m:e>
                    </m:rad>
                  </m:oMath>
                </a14:m>
                <a:r>
                  <a:rPr kumimoji="0" lang="en-US" altLang="zh-CN" sz="1500" b="1" i="1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kumimoji="0" lang="zh-CN" altLang="zh-CN" sz="3600" b="1" i="0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　</a:t>
                </a:r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EAF1BBD-E5B8-ECD1-8917-A197D40467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68255" y="2336807"/>
                <a:ext cx="1532891" cy="69400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yt_image_10167" title="H_37.12496">
            <a:extLst>
              <a:ext uri="">
                <a16:creationId xmlns:a16="http://schemas.microsoft.com/office/drawing/2014/main" xmlns:a14="http://schemas.microsoft.com/office/drawing/2010/main" xmlns:mc="http://schemas.openxmlformats.org/markup-compatibility/2006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000" y="1319197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5" name="yt_shape_10175"/>
          <p:cNvSpPr txBox="1"/>
          <p:nvPr/>
        </p:nvSpPr>
        <p:spPr>
          <a:xfrm>
            <a:off x="540119" y="1021426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已知在平行四边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8a940"/>
              </a:rPr>
              <a:t>相交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176" name="yt_shape_10176"/>
              <p:cNvSpPr txBox="1"/>
              <p:nvPr/>
            </p:nvSpPr>
            <p:spPr>
              <a:xfrm>
                <a:off x="540000" y="2180210"/>
                <a:ext cx="8375947" cy="611899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如图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若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求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的长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；</a:t>
                </a:r>
              </a:p>
            </p:txBody>
          </p:sp>
        </mc:Choice>
        <mc:Fallback xmlns:a16="http://schemas.microsoft.com/office/drawing/2014/main" xmlns="">
          <p:sp>
            <p:nvSpPr>
              <p:cNvPr id="10176" name="yt_shape_10176" descr="{&quot;rangeId&quot;:17,&quot;color&quot;:&quot;B&quot;}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2180210"/>
                <a:ext cx="8375947" cy="611899"/>
              </a:xfrm>
              <a:prstGeom prst="rect">
                <a:avLst/>
              </a:prstGeom>
              <a:blipFill>
                <a:blip r:embed="rId2"/>
                <a:stretch>
                  <a:fillRect l="-3348" t="-18000" r="-2547" b="-44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178" name="yt_shape_10178" title="H_195.4220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480035" y="3068975"/>
            <a:ext cx="3231930" cy="2481860"/>
            <a:chOff x="0" y="0"/>
            <a:chExt cx="3231930" cy="2481860"/>
          </a:xfrm>
        </p:grpSpPr>
        <p:pic>
          <p:nvPicPr>
            <p:cNvPr id="2" name="yt_image_10178" descr="{&quot;wDrawing&quot;:{&quot;cropLeftRatio&quot;:1.9416916E-07,&quot;cropWidthRatio&quot;:0.47104037,&quot;cropTopRatio&quot;:8.6510704E-07,&quot;cropHeightRatio&quot;:1.2870011}}">
              <a:extLst>
                <a:ext uri="">
                  <a16:creationId xmlns:a16="http://schemas.microsoft.com/office/drawing/2014/main" xmlns:a14="http://schemas.microsoft.com/office/drawing/2010/main" xmlns:mc="http://schemas.openxmlformats.org/markup-compatibility/2006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231930" cy="18918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180" name="yt_shape_10180" descr="{&quot;rangeId&quot;:0,&quot;IgnoreLineSpacing&quot;:1}"/>
            <p:cNvSpPr txBox="1"/>
            <p:nvPr/>
          </p:nvSpPr>
          <p:spPr>
            <a:xfrm>
              <a:off x="1273141" y="1927862"/>
              <a:ext cx="694101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图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</a:t>
              </a:r>
            </a:p>
          </p:txBody>
        </p:sp>
      </p:grp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182" name="yt_shape_10182"/>
              <p:cNvSpPr txBox="1"/>
              <p:nvPr/>
            </p:nvSpPr>
            <p:spPr>
              <a:xfrm>
                <a:off x="540000" y="1159261"/>
                <a:ext cx="8532785" cy="4179477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四边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是平行四边形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设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则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AO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BO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即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0182" name="yt_shape_10182" descr="{&quot;rangeId&quot;:18,&quot;color&quot;:&quot;R&quot;,&quot;mathAnswerShape&quot;:1}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1159261"/>
                <a:ext cx="8532785" cy="4179477"/>
              </a:xfrm>
              <a:prstGeom prst="rect">
                <a:avLst/>
              </a:prstGeom>
              <a:blipFill>
                <a:blip r:embed="rId2"/>
                <a:stretch>
                  <a:fillRect l="-3288" t="-3936" r="-2502" b="-56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yt_shape_10178" title="H_195.4220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328155" y="2332533"/>
            <a:ext cx="3231930" cy="2481860"/>
            <a:chOff x="0" y="0"/>
            <a:chExt cx="3231930" cy="2481860"/>
          </a:xfrm>
        </p:grpSpPr>
        <p:pic>
          <p:nvPicPr>
            <p:cNvPr id="4" name="yt_image_10178" descr="{&quot;wDrawing&quot;:{&quot;cropLeftRatio&quot;:1.9416916E-07,&quot;cropWidthRatio&quot;:0.47104037,&quot;cropTopRatio&quot;:8.6510704E-07,&quot;cropHeightRatio&quot;:1.2870011}}">
              <a:extLst>
                <a:ext uri="">
                  <a16:creationId xmlns:a16="http://schemas.microsoft.com/office/drawing/2014/main" xmlns:a14="http://schemas.microsoft.com/office/drawing/2010/main" xmlns:mc="http://schemas.openxmlformats.org/markup-compatibility/2006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231930" cy="18918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180" descr="{&quot;rangeId&quot;:0,&quot;IgnoreLineSpacing&quot;:1}"/>
            <p:cNvSpPr txBox="1"/>
            <p:nvPr/>
          </p:nvSpPr>
          <p:spPr>
            <a:xfrm>
              <a:off x="1273141" y="1927862"/>
              <a:ext cx="694101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图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1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1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82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84" name="yt_shape_10184"/>
          <p:cNvSpPr txBox="1"/>
          <p:nvPr/>
        </p:nvSpPr>
        <p:spPr>
          <a:xfrm>
            <a:off x="540120" y="916429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9d444"/>
              </a:rPr>
              <a:t>过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pic>
        <p:nvPicPr>
          <p:cNvPr id="2" name="yt_image_10185" title="H_130.3937">
            <a:extLst>
              <a:ext uri="">
                <a16:creationId xmlns:a16="http://schemas.microsoft.com/office/drawing/2014/main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7500" y="2262926"/>
            <a:ext cx="3537000" cy="16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87" name="yt_shape_10187"/>
          <p:cNvSpPr txBox="1"/>
          <p:nvPr/>
        </p:nvSpPr>
        <p:spPr>
          <a:xfrm>
            <a:off x="5018045" y="3914430"/>
            <a:ext cx="2155909" cy="1661993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     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　　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01" name="yt_shape_10101"/>
          <p:cNvSpPr txBox="1"/>
          <p:nvPr/>
        </p:nvSpPr>
        <p:spPr>
          <a:xfrm>
            <a:off x="6095968" y="1951716"/>
            <a:ext cx="64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/>
          </a:p>
        </p:txBody>
      </p:sp>
      <p:sp>
        <p:nvSpPr>
          <p:cNvPr id="10102" name="yt_shape_10102"/>
          <p:cNvSpPr txBox="1"/>
          <p:nvPr/>
        </p:nvSpPr>
        <p:spPr>
          <a:xfrm>
            <a:off x="540000" y="2279503"/>
            <a:ext cx="996106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平行四边形对角线的性质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对角线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</a:t>
            </a:r>
            <a:r>
              <a:rPr sz="1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10103" name="yt_shape_10103"/>
          <p:cNvSpPr txBox="1"/>
          <p:nvPr/>
        </p:nvSpPr>
        <p:spPr>
          <a:xfrm>
            <a:off x="540119" y="2884289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黑体" pitchFamily="36"/>
              </a:rPr>
              <a:t>注意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21_cbd3a"/>
              </a:rPr>
              <a:t>每条对角线都将平行四边形分成两个全等的三角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22_f085d"/>
              </a:rPr>
              <a:t>两条对角线将平行四边形分成四个面积相等的三角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且相对的两个三角形全等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9BA18D57-DCD1-4448-61B2-25AA5EC4F3A4}"/>
              </a:ext>
            </a:extLst>
          </p:cNvPr>
          <p:cNvSpPr txBox="1"/>
          <p:nvPr/>
        </p:nvSpPr>
        <p:spPr>
          <a:xfrm>
            <a:off x="7790589" y="2232697"/>
            <a:ext cx="247402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互相平分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0" name="yt_shape_10190"/>
          <p:cNvSpPr txBox="1"/>
          <p:nvPr/>
        </p:nvSpPr>
        <p:spPr>
          <a:xfrm>
            <a:off x="540120" y="908825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如答案图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过点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作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CG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AF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交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BD</a:t>
            </a:r>
            <a:r>
              <a:rPr lang="zh-CN" altLang="zh-CN" sz="3600" b="1" i="0" u="none" spc="-100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1_ec440"/>
              </a:rPr>
              <a:t>于</a:t>
            </a:r>
            <a:r>
              <a:rPr lang="zh-CN" altLang="zh-CN" sz="3600" b="1" i="0" u="none" spc="-100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点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191" name="yt_shape_10191"/>
          <p:cNvSpPr txBox="1"/>
          <p:nvPr/>
        </p:nvSpPr>
        <p:spPr>
          <a:xfrm>
            <a:off x="540000" y="1476935"/>
            <a:ext cx="436427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192" name="yt_shape_10192"/>
          <p:cNvSpPr txBox="1"/>
          <p:nvPr/>
        </p:nvSpPr>
        <p:spPr>
          <a:xfrm>
            <a:off x="540000" y="2081721"/>
            <a:ext cx="385361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CG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193" name="yt_shape_10193"/>
          <p:cNvSpPr txBox="1"/>
          <p:nvPr/>
        </p:nvSpPr>
        <p:spPr>
          <a:xfrm>
            <a:off x="540000" y="2686507"/>
            <a:ext cx="1054314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CG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），</a:t>
            </a:r>
          </a:p>
        </p:txBody>
      </p:sp>
      <p:sp>
        <p:nvSpPr>
          <p:cNvPr id="10194" name="yt_shape_10194"/>
          <p:cNvSpPr txBox="1"/>
          <p:nvPr/>
        </p:nvSpPr>
        <p:spPr>
          <a:xfrm>
            <a:off x="540000" y="3291293"/>
            <a:ext cx="277479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195" name="yt_shape_10195"/>
          <p:cNvSpPr txBox="1"/>
          <p:nvPr/>
        </p:nvSpPr>
        <p:spPr>
          <a:xfrm>
            <a:off x="540000" y="3896079"/>
            <a:ext cx="516327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196" name="yt_shape_10196"/>
          <p:cNvSpPr txBox="1"/>
          <p:nvPr/>
        </p:nvSpPr>
        <p:spPr>
          <a:xfrm>
            <a:off x="540000" y="4500865"/>
            <a:ext cx="570117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197" name="yt_shape_10197"/>
          <p:cNvSpPr txBox="1"/>
          <p:nvPr/>
        </p:nvSpPr>
        <p:spPr>
          <a:xfrm>
            <a:off x="540000" y="5105651"/>
            <a:ext cx="817159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" name="yt_shape_10198"/>
          <p:cNvSpPr txBox="1"/>
          <p:nvPr/>
        </p:nvSpPr>
        <p:spPr>
          <a:xfrm>
            <a:off x="540000" y="5567108"/>
            <a:ext cx="423994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即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CA</a:t>
            </a:r>
            <a:r>
              <a:rPr lang="en-US" altLang="zh-CN" sz="3600" b="1" i="1" u="none" spc="375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endParaRPr lang="en-US" altLang="zh-CN" sz="3600" b="1" i="1" u="none">
              <a:solidFill>
                <a:srgbClr val="FF0000"/>
              </a:solidFill>
              <a:effectLst/>
              <a:latin typeface="Times New Roman" pitchFamily="36"/>
              <a:ea typeface="宋体" pitchFamily="36"/>
            </a:endParaRPr>
          </a:p>
        </p:txBody>
      </p:sp>
      <p:pic>
        <p:nvPicPr>
          <p:cNvPr id="11" name="yt_image_10209" title="H_115.75">
            <a:extLst>
              <a:ext uri="">
                <a16:creationId xmlns:a16="http://schemas.microsoft.com/office/drawing/2014/main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0135" y="3438065"/>
            <a:ext cx="3572762" cy="147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yt_shape_10211"/>
          <p:cNvSpPr txBox="1"/>
          <p:nvPr/>
        </p:nvSpPr>
        <p:spPr>
          <a:xfrm>
            <a:off x="8328155" y="4828652"/>
            <a:ext cx="231633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90" grpId="0" build="allAtOnce"/>
      <p:bldP spid="10191" grpId="0" build="allAtOnce"/>
      <p:bldP spid="10192" grpId="0" build="allAtOnce"/>
      <p:bldP spid="10193" grpId="0" build="allAtOnce"/>
      <p:bldP spid="10194" grpId="0" build="allAtOnce"/>
      <p:bldP spid="10195" grpId="0" build="allAtOnce"/>
      <p:bldP spid="10196" grpId="0" build="allAtOnce"/>
      <p:bldP spid="10197" grpId="0" build="allAtOnce"/>
      <p:bldP spid="10" grpId="0" build="allAtOnce"/>
      <p:bldP spid="12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9" name="yt_shape_10199"/>
          <p:cNvSpPr txBox="1"/>
          <p:nvPr/>
        </p:nvSpPr>
        <p:spPr>
          <a:xfrm>
            <a:off x="540000" y="908825"/>
            <a:ext cx="860812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200" name="yt_shape_10200"/>
          <p:cNvSpPr txBox="1"/>
          <p:nvPr/>
        </p:nvSpPr>
        <p:spPr>
          <a:xfrm>
            <a:off x="540000" y="1423310"/>
            <a:ext cx="952023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201" name="yt_shape_10201"/>
          <p:cNvSpPr txBox="1"/>
          <p:nvPr/>
        </p:nvSpPr>
        <p:spPr>
          <a:xfrm>
            <a:off x="540000" y="1937795"/>
            <a:ext cx="959326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202" name="yt_shape_10202"/>
          <p:cNvSpPr txBox="1"/>
          <p:nvPr/>
        </p:nvSpPr>
        <p:spPr>
          <a:xfrm>
            <a:off x="540000" y="2452280"/>
            <a:ext cx="423994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203" name="yt_shape_10203"/>
          <p:cNvSpPr txBox="1"/>
          <p:nvPr/>
        </p:nvSpPr>
        <p:spPr>
          <a:xfrm>
            <a:off x="540000" y="2966765"/>
            <a:ext cx="327653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204" name="yt_shape_10204"/>
          <p:cNvSpPr txBox="1"/>
          <p:nvPr/>
        </p:nvSpPr>
        <p:spPr>
          <a:xfrm>
            <a:off x="540000" y="3481250"/>
            <a:ext cx="995163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205" name="yt_shape_10205"/>
          <p:cNvSpPr txBox="1"/>
          <p:nvPr/>
        </p:nvSpPr>
        <p:spPr>
          <a:xfrm>
            <a:off x="3232640" y="3995735"/>
            <a:ext cx="574356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45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206" name="yt_shape_10206"/>
          <p:cNvSpPr txBox="1"/>
          <p:nvPr/>
        </p:nvSpPr>
        <p:spPr>
          <a:xfrm>
            <a:off x="540000" y="4510220"/>
            <a:ext cx="579485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CG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45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1" name="yt_shape_10207"/>
          <p:cNvSpPr txBox="1"/>
          <p:nvPr/>
        </p:nvSpPr>
        <p:spPr>
          <a:xfrm>
            <a:off x="540119" y="5024705"/>
            <a:ext cx="877964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是等腰直角三角形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2" name="yt_shape_10208"/>
          <p:cNvSpPr txBox="1"/>
          <p:nvPr/>
        </p:nvSpPr>
        <p:spPr>
          <a:xfrm>
            <a:off x="540119" y="5539187"/>
            <a:ext cx="801501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pic>
        <p:nvPicPr>
          <p:cNvPr id="13" name="yt_image_10209" title="H_115.75">
            <a:extLst>
              <a:ext uri="">
                <a16:creationId xmlns:a16="http://schemas.microsoft.com/office/drawing/2014/main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0135" y="2535015"/>
            <a:ext cx="3572762" cy="147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99" grpId="0" build="allAtOnce"/>
      <p:bldP spid="10200" grpId="0" build="allAtOnce"/>
      <p:bldP spid="10201" grpId="0" build="allAtOnce"/>
      <p:bldP spid="10202" grpId="0" build="allAtOnce"/>
      <p:bldP spid="10203" grpId="0" build="allAtOnce"/>
      <p:bldP spid="10204" grpId="0" build="allAtOnce"/>
      <p:bldP spid="10205" grpId="0" build="allAtOnce"/>
      <p:bldP spid="10206" grpId="0" build="allAtOnce"/>
      <p:bldP spid="11" grpId="0" build="allAtOnce"/>
      <p:bldP spid="12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05" name="yt_shape_10105"/>
          <p:cNvSpPr txBox="1"/>
          <p:nvPr/>
        </p:nvSpPr>
        <p:spPr>
          <a:xfrm>
            <a:off x="6095968" y="821241"/>
            <a:ext cx="64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/>
          </a:p>
        </p:txBody>
      </p:sp>
      <p:sp>
        <p:nvSpPr>
          <p:cNvPr id="10106" name="yt_shape_10106"/>
          <p:cNvSpPr txBox="1"/>
          <p:nvPr/>
        </p:nvSpPr>
        <p:spPr>
          <a:xfrm>
            <a:off x="540000" y="1149028"/>
            <a:ext cx="694901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题型一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平行四边形对角线的性质</a:t>
            </a:r>
          </a:p>
        </p:txBody>
      </p:sp>
      <p:sp>
        <p:nvSpPr>
          <p:cNvPr id="10107" name="yt_shape_10107"/>
          <p:cNvSpPr txBox="1"/>
          <p:nvPr/>
        </p:nvSpPr>
        <p:spPr>
          <a:xfrm>
            <a:off x="540119" y="1753814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Times New Roman" pitchFamily="36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</a:t>
            </a:r>
            <a:r>
              <a:rPr lang="en-US" altLang="zh-CN" sz="200" b="0" i="0" u="none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的对角线交于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19273"/>
              </a:rPr>
              <a:t>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的周长为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19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bf18a"/>
              </a:rPr>
              <a:t>的两条对角线的和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0108" name="yt_table_10108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693200"/>
              </p:ext>
            </p:extLst>
          </p:nvPr>
        </p:nvGraphicFramePr>
        <p:xfrm>
          <a:off x="540085" y="3466595"/>
          <a:ext cx="9787892" cy="2194560"/>
        </p:xfrm>
        <a:graphic>
          <a:graphicData uri="http://schemas.openxmlformats.org/drawingml/2006/table">
            <a:tbl>
              <a:tblPr/>
              <a:tblGrid>
                <a:gridCol w="9787892">
                  <a:extLst>
                    <a:ext uri="{9D8B030D-6E8A-4147-A177-3AD203B41FA5}">
                      <a16:colId xmlns:a16="http://schemas.microsoft.com/office/drawing/2014/main" val="100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12</a:t>
                      </a:r>
                    </a:p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13</a:t>
                      </a:r>
                    </a:p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26</a:t>
                      </a:r>
                    </a:p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24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pSp>
        <p:nvGrpSpPr>
          <p:cNvPr id="10110" name="yt_shape_10110" title="H_184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545882" y="3112548"/>
            <a:ext cx="3233585" cy="2348948"/>
            <a:chOff x="0" y="0"/>
            <a:chExt cx="3233585" cy="2348948"/>
          </a:xfrm>
        </p:grpSpPr>
        <p:pic>
          <p:nvPicPr>
            <p:cNvPr id="2" name="yt_image_10110">
              <a:extLst>
                <a:ext uri="">
                  <a16:creationId xmlns:a16="http://schemas.microsoft.com/office/drawing/2014/main" xmlns:p14="http://schemas.microsoft.com/office/powerpoint/2010/main" xmlns:a14="http://schemas.microsoft.com/office/drawing/2010/main" xmlns:mc="http://schemas.openxmlformats.org/markup-compatibility/2006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233585" cy="1758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112" name="yt_shape_10112" descr="{&quot;rangeId&quot;:0,&quot;IgnoreLineSpacing&quot;:1}"/>
            <p:cNvSpPr txBox="1"/>
            <p:nvPr/>
          </p:nvSpPr>
          <p:spPr>
            <a:xfrm>
              <a:off x="1287741" y="1794950"/>
              <a:ext cx="694101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图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</a:t>
              </a:r>
            </a:p>
          </p:txBody>
        </p:sp>
      </p:grpSp>
      <p:pic>
        <p:nvPicPr>
          <p:cNvPr id="4" name="yt_shape_1731295521847">
            <a:extLst>
              <a:ext uri="{FF2B5EF4-FFF2-40B4-BE49-F238E27FC236}">
                <a16:creationId xmlns:a16="http://schemas.microsoft.com/office/drawing/2014/main" id="{D087FBD0-1020-D4FA-3DCD-ADEE1F09E9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1848391"/>
            <a:ext cx="692342" cy="359485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43BDCE16-C31F-A239-4DBE-D271DF257791}"/>
              </a:ext>
            </a:extLst>
          </p:cNvPr>
          <p:cNvSpPr txBox="1"/>
          <p:nvPr/>
        </p:nvSpPr>
        <p:spPr>
          <a:xfrm>
            <a:off x="1826471" y="2804288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D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4" name="yt_shape_10114"/>
          <p:cNvSpPr txBox="1"/>
          <p:nvPr/>
        </p:nvSpPr>
        <p:spPr>
          <a:xfrm>
            <a:off x="540119" y="1153722"/>
            <a:ext cx="11111999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的交点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525c5"/>
              </a:rPr>
              <a:t>过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与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垂直的直线交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6417c"/>
              </a:rPr>
              <a:t>的周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长为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的周长为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0115" name="yt_table_10115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943257"/>
              </p:ext>
            </p:extLst>
          </p:nvPr>
        </p:nvGraphicFramePr>
        <p:xfrm>
          <a:off x="540085" y="2866503"/>
          <a:ext cx="6719126" cy="1097280"/>
        </p:xfrm>
        <a:graphic>
          <a:graphicData uri="http://schemas.openxmlformats.org/drawingml/2006/table">
            <a:tbl>
              <a:tblPr/>
              <a:tblGrid>
                <a:gridCol w="3359658">
                  <a:extLst>
                    <a:ext uri="{9D8B030D-6E8A-4147-A177-3AD203B41FA5}">
                      <a16:colId xmlns:a16="http://schemas.microsoft.com/office/drawing/2014/main" val="10027"/>
                    </a:ext>
                  </a:extLst>
                </a:gridCol>
                <a:gridCol w="3359468">
                  <a:extLst>
                    <a:ext uri="{9D8B030D-6E8A-4147-A177-3AD203B41FA5}">
                      <a16:colId xmlns:a16="http://schemas.microsoft.com/office/drawing/2014/main" val="100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8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cm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10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cm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11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cm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12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cm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pSp>
        <p:nvGrpSpPr>
          <p:cNvPr id="10117" name="yt_shape_10117" title="H_147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590632" y="4151657"/>
            <a:ext cx="3144085" cy="1869523"/>
            <a:chOff x="0" y="0"/>
            <a:chExt cx="3144085" cy="1869523"/>
          </a:xfrm>
        </p:grpSpPr>
        <p:pic>
          <p:nvPicPr>
            <p:cNvPr id="3" name="yt_image_10117">
              <a:extLst>
                <a:ext uri="">
                  <a16:creationId xmlns:a16="http://schemas.microsoft.com/office/drawing/2014/main" xmlns:p14="http://schemas.microsoft.com/office/powerpoint/2010/main" xmlns:a14="http://schemas.microsoft.com/office/drawing/2010/main" xmlns:mc="http://schemas.openxmlformats.org/markup-compatibility/2006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144085" cy="1279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119" name="yt_shape_10119" descr="{&quot;rangeId&quot;:0,&quot;IgnoreLineSpacing&quot;:1}"/>
            <p:cNvSpPr txBox="1"/>
            <p:nvPr/>
          </p:nvSpPr>
          <p:spPr>
            <a:xfrm>
              <a:off x="1242991" y="1315525"/>
              <a:ext cx="694101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图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2</a:t>
              </a:r>
            </a:p>
          </p:txBody>
        </p:sp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id="{885BFB45-1166-3554-020D-E06AAB16AA92}"/>
              </a:ext>
            </a:extLst>
          </p:cNvPr>
          <p:cNvSpPr txBox="1"/>
          <p:nvPr/>
        </p:nvSpPr>
        <p:spPr>
          <a:xfrm>
            <a:off x="7603382" y="2204196"/>
            <a:ext cx="510286" cy="642252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22" name="yt_image_10122" title="H_125.37496">
            <a:extLst>
              <a:ext uri="">
                <a16:creationId xmlns:a16="http://schemas.microsoft.com/office/drawing/2014/main" xmlns:p14="http://schemas.microsoft.com/office/powerpoint/2010/main" xmlns:a14="http://schemas.microsoft.com/office/drawing/2010/main" xmlns:mc="http://schemas.openxmlformats.org/markup-compatibility/2006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6105" y="2410833"/>
            <a:ext cx="3940942" cy="159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24" name="yt_shape_10124"/>
          <p:cNvSpPr txBox="1"/>
          <p:nvPr/>
        </p:nvSpPr>
        <p:spPr>
          <a:xfrm>
            <a:off x="540000" y="4225380"/>
            <a:ext cx="637995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sp>
        <p:nvSpPr>
          <p:cNvPr id="4" name="yt_shape_10121"/>
          <p:cNvSpPr txBox="1"/>
          <p:nvPr/>
        </p:nvSpPr>
        <p:spPr>
          <a:xfrm>
            <a:off x="540119" y="1124840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Times New Roman" pitchFamily="36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</a:t>
            </a:r>
            <a:r>
              <a:rPr lang="en-US" altLang="zh-CN" sz="200" b="0" i="0" u="none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24da1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的中点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pic>
        <p:nvPicPr>
          <p:cNvPr id="5" name="yt_shape_1731295522195">
            <a:extLst>
              <a:ext uri="{FF2B5EF4-FFF2-40B4-BE49-F238E27FC236}">
                <a16:creationId xmlns:a16="http://schemas.microsoft.com/office/drawing/2014/main" id="{62DBFAA5-F2D7-1812-C4DC-65AD451B3A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1219417"/>
            <a:ext cx="692342" cy="35948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126" name="yt_shape_10126"/>
              <p:cNvSpPr txBox="1"/>
              <p:nvPr/>
            </p:nvSpPr>
            <p:spPr>
              <a:xfrm>
                <a:off x="540119" y="1323562"/>
                <a:ext cx="11492915" cy="4121578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/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证明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四边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是平行四边形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对角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1_0ebb2"/>
                  </a:rPr>
                  <a:t>线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/>
                </a:r>
                <a:b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</a:b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交于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/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/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/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分别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为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的中点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/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/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endParaRPr lang="en-US" altLang="zh-CN" sz="3600" b="1" i="0" u="none">
                  <a:solidFill>
                    <a:srgbClr val="FF0000"/>
                  </a:solidFill>
                  <a:effectLst/>
                  <a:latin typeface="宋体" pitchFamily="36"/>
                  <a:ea typeface="宋体" pitchFamily="36"/>
                </a:endParaRPr>
              </a:p>
            </p:txBody>
          </p:sp>
        </mc:Choice>
        <mc:Fallback xmlns="">
          <p:sp>
            <p:nvSpPr>
              <p:cNvPr id="10126" name="yt_shape_101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323562"/>
                <a:ext cx="11492915" cy="4121578"/>
              </a:xfrm>
              <a:prstGeom prst="rect">
                <a:avLst/>
              </a:prstGeom>
              <a:blipFill>
                <a:blip r:embed="rId2"/>
                <a:stretch>
                  <a:fillRect l="-2440" t="-3994" b="-59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yt_image_10122" title="H_125.37496">
            <a:extLst>
              <a:ext uri="">
                <a16:creationId xmlns:a16="http://schemas.microsoft.com/office/drawing/2014/main" xmlns:p14="http://schemas.microsoft.com/office/powerpoint/2010/main" xmlns:a14="http://schemas.microsoft.com/office/drawing/2010/main" xmlns:mc="http://schemas.openxmlformats.org/markup-compatibility/2006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5259" y="2420930"/>
            <a:ext cx="3582675" cy="1447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26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yt_shape_2">
                <a:extLst>
                  <a:ext uri="{FF2B5EF4-FFF2-40B4-BE49-F238E27FC236}">
                    <a16:creationId xmlns:a16="http://schemas.microsoft.com/office/drawing/2014/main" id="{FF6DBDEA-5EBF-630D-B170-5E40440591AA}"/>
                  </a:ext>
                </a:extLst>
              </p:cNvPr>
              <p:cNvSpPr txBox="1"/>
              <p:nvPr/>
            </p:nvSpPr>
            <p:spPr>
              <a:xfrm>
                <a:off x="540119" y="1268850"/>
                <a:ext cx="8453083" cy="2322687"/>
              </a:xfrm>
              <a:prstGeom prst="rect">
                <a:avLst/>
              </a:prstGeom>
              <a:noFill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rtlCol="0">
                <a:noAutofit/>
              </a:bodyPr>
              <a:lstStyle/>
              <a:p>
                <a:pPr lvl="0" hangingPunct="0"/>
                <a:r>
                  <a:rPr lang="zh-CN" altLang="zh-CN" sz="36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和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CB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𝑨𝑫</m:t>
                            </m:r>
                            <m:r>
                              <a:rPr lang="zh-CN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𝑪𝑩</m:t>
                            </m:r>
                            <m:r>
                              <m:rPr>
                                <m:nor/>
                              </m:rPr>
                              <a:rPr lang="zh-CN" altLang="zh-CN" sz="3600" b="1">
                                <a:solidFill>
                                  <a:srgbClr val="FF0000"/>
                                </a:solidFill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𝑫𝑨𝑬</m:t>
                            </m:r>
                            <m:r>
                              <a:rPr lang="zh-CN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𝑩𝑪𝑭</m:t>
                            </m:r>
                            <m:r>
                              <m:rPr>
                                <m:nor/>
                              </m:rPr>
                              <a:rPr lang="zh-CN" altLang="zh-CN" sz="3600" b="1">
                                <a:solidFill>
                                  <a:srgbClr val="FF0000"/>
                                </a:solidFill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𝑨𝑬</m:t>
                            </m:r>
                            <m:r>
                              <a:rPr lang="zh-CN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𝑪𝑭</m:t>
                            </m:r>
                            <m:r>
                              <m:rPr>
                                <m:nor/>
                              </m:rPr>
                              <a:rPr lang="zh-CN" altLang="zh-CN" sz="3600" b="1">
                                <a:solidFill>
                                  <a:srgbClr val="FF0000"/>
                                </a:solidFill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  <a:p>
                <a:pPr lvl="0" hangingPunct="0"/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≌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△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CB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S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 A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 S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yt_shape_2">
                <a:extLst>
                  <a:ext uri="{FF2B5EF4-FFF2-40B4-BE49-F238E27FC236}">
                    <a16:creationId xmlns:a16="http://schemas.microsoft.com/office/drawing/2014/main" id="{FF6DBDEA-5EBF-630D-B170-5E40440591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268850"/>
                <a:ext cx="8453083" cy="2322687"/>
              </a:xfrm>
              <a:prstGeom prst="rect">
                <a:avLst/>
              </a:prstGeom>
              <a:blipFill>
                <a:blip r:embed="rId2"/>
                <a:stretch>
                  <a:fillRect l="-3319" b="-10761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yt_image_10122" title="H_125.37496">
            <a:extLst>
              <a:ext uri="">
                <a16:creationId xmlns:a16="http://schemas.microsoft.com/office/drawing/2014/main" xmlns:p14="http://schemas.microsoft.com/office/powerpoint/2010/main" xmlns:a14="http://schemas.microsoft.com/office/drawing/2010/main" xmlns:mc="http://schemas.openxmlformats.org/markup-compatibility/2006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25529" y="3662383"/>
            <a:ext cx="3940942" cy="159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128" name="yt_shape_10128"/>
              <p:cNvSpPr txBox="1"/>
              <p:nvPr/>
            </p:nvSpPr>
            <p:spPr>
              <a:xfrm>
                <a:off x="540119" y="1554878"/>
                <a:ext cx="11492915" cy="5042342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  <a:sym typeface="_⨹_1_41ec1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𝑩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𝟔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  <m:r>
                          <a:rPr lang="zh-CN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＋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𝑶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𝟔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  <m:r>
                          <a:rPr lang="zh-CN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＋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𝟒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𝟓𝟐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由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知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𝟓𝟐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0128" name="yt_shape_101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554878"/>
                <a:ext cx="11492915" cy="5042342"/>
              </a:xfrm>
              <a:prstGeom prst="rect">
                <a:avLst/>
              </a:prstGeom>
              <a:blipFill>
                <a:blip r:embed="rId2"/>
                <a:stretch>
                  <a:fillRect l="-2440" t="-32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yt_shape_10125"/>
          <p:cNvSpPr txBox="1"/>
          <p:nvPr/>
        </p:nvSpPr>
        <p:spPr>
          <a:xfrm>
            <a:off x="540000" y="988125"/>
            <a:ext cx="10350590" cy="6093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/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的长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4" name="yt_image_10122" title="H_125.37496">
            <a:extLst>
              <a:ext uri="">
                <a16:creationId xmlns:a16="http://schemas.microsoft.com/office/drawing/2014/main" xmlns:p14="http://schemas.microsoft.com/office/powerpoint/2010/main" xmlns:a14="http://schemas.microsoft.com/office/drawing/2010/main" xmlns:mc="http://schemas.openxmlformats.org/markup-compatibility/2006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00160" y="2492935"/>
            <a:ext cx="3256977" cy="1315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1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1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1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1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1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28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1" name="yt_shape_10131"/>
          <p:cNvSpPr txBox="1"/>
          <p:nvPr/>
        </p:nvSpPr>
        <p:spPr>
          <a:xfrm>
            <a:off x="540000" y="1182253"/>
            <a:ext cx="1672061" cy="46935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50" b="0" i="0" u="none" spc="12276">
                <a:solidFill>
                  <a:srgbClr val="1EE3CF"/>
                </a:solidFill>
                <a:effectLst/>
                <a:latin typeface="Times New Roman" pitchFamily="30"/>
                <a:ea typeface="宋体" pitchFamily="30"/>
              </a:rPr>
              <a:t> </a:t>
            </a:r>
          </a:p>
        </p:txBody>
      </p:sp>
      <p:pic>
        <p:nvPicPr>
          <p:cNvPr id="10130" name="yt_image_10130">
            <a:extLst>
              <a:ext uri="">
                <a16:creationId xmlns:p14="http://schemas.microsoft.com/office/powerpoint/2010/main" xmlns:mc="http://schemas.openxmlformats.org/markup-compatibility/2006" xmlns:a16="http://schemas.microsoft.com/office/drawing/2014/main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1221957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33" name="yt_shape_10133"/>
          <p:cNvSpPr txBox="1"/>
          <p:nvPr/>
        </p:nvSpPr>
        <p:spPr>
          <a:xfrm>
            <a:off x="540119" y="1744119"/>
            <a:ext cx="11172271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的对角线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相交于点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aedfc"/>
              </a:rPr>
              <a:t>已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知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OBC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d8e4b"/>
              </a:rPr>
              <a:t>的周长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d8e4b"/>
              </a:rPr>
              <a:t>为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0134" name="yt_table_10134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9467492"/>
              </p:ext>
            </p:extLst>
          </p:nvPr>
        </p:nvGraphicFramePr>
        <p:xfrm>
          <a:off x="540085" y="2907816"/>
          <a:ext cx="9787892" cy="548640"/>
        </p:xfrm>
        <a:graphic>
          <a:graphicData uri="http://schemas.openxmlformats.org/drawingml/2006/table">
            <a:tbl>
              <a:tblPr/>
              <a:tblGrid>
                <a:gridCol w="2686368">
                  <a:extLst>
                    <a:ext uri="{9D8B030D-6E8A-4147-A177-3AD203B41FA5}">
                      <a16:colId xmlns:a16="http://schemas.microsoft.com/office/drawing/2014/main" val="10023"/>
                    </a:ext>
                  </a:extLst>
                </a:gridCol>
                <a:gridCol w="2660968">
                  <a:extLst>
                    <a:ext uri="{9D8B030D-6E8A-4147-A177-3AD203B41FA5}">
                      <a16:colId xmlns:a16="http://schemas.microsoft.com/office/drawing/2014/main" val="10024"/>
                    </a:ext>
                  </a:extLst>
                </a:gridCol>
                <a:gridCol w="2686368">
                  <a:extLst>
                    <a:ext uri="{9D8B030D-6E8A-4147-A177-3AD203B41FA5}">
                      <a16:colId xmlns:a16="http://schemas.microsoft.com/office/drawing/2014/main" val="10025"/>
                    </a:ext>
                  </a:extLst>
                </a:gridCol>
                <a:gridCol w="1754188">
                  <a:extLst>
                    <a:ext uri="{9D8B030D-6E8A-4147-A177-3AD203B41FA5}">
                      <a16:colId xmlns:a16="http://schemas.microsoft.com/office/drawing/2014/main" val="100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13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17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20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26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pSp>
        <p:nvGrpSpPr>
          <p:cNvPr id="10136" name="yt_shape_10136" title="H_141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987732" y="3723822"/>
            <a:ext cx="2349885" cy="1793323"/>
            <a:chOff x="0" y="0"/>
            <a:chExt cx="2349885" cy="1793323"/>
          </a:xfrm>
        </p:grpSpPr>
        <p:pic>
          <p:nvPicPr>
            <p:cNvPr id="2" name="yt_image_10136">
              <a:extLst>
                <a:ext uri="">
                  <a16:creationId xmlns:a16="http://schemas.microsoft.com/office/drawing/2014/main" xmlns:p14="http://schemas.microsoft.com/office/powerpoint/2010/main" xmlns:a14="http://schemas.microsoft.com/office/drawing/2010/main" xmlns:mc="http://schemas.openxmlformats.org/markup-compatibility/2006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349885" cy="120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138" name="yt_shape_10138" descr="{&quot;rangeId&quot;:0,&quot;IgnoreLineSpacing&quot;:1}"/>
            <p:cNvSpPr txBox="1"/>
            <p:nvPr/>
          </p:nvSpPr>
          <p:spPr>
            <a:xfrm>
              <a:off x="150990" y="12393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AE6A3CE4-8280-60EA-E9E2-4254FE914531}"/>
              </a:ext>
            </a:extLst>
          </p:cNvPr>
          <p:cNvSpPr txBox="1"/>
          <p:nvPr/>
        </p:nvSpPr>
        <p:spPr>
          <a:xfrm>
            <a:off x="9571389" y="2265564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38</TotalTime>
  <Words>889</Words>
  <Application>Microsoft Office PowerPoint</Application>
  <PresentationFormat>宽屏</PresentationFormat>
  <Paragraphs>122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59" baseType="lpstr">
      <vt:lpstr>,isEnd</vt:lpstr>
      <vt:lpstr>_⨹_1_0ebb2</vt:lpstr>
      <vt:lpstr>_⨹_1_19273</vt:lpstr>
      <vt:lpstr>_⨹_1_1bc50</vt:lpstr>
      <vt:lpstr>_⨹_1_24da1</vt:lpstr>
      <vt:lpstr>_⨹_1_41ec1</vt:lpstr>
      <vt:lpstr>_⨹_1_525c5</vt:lpstr>
      <vt:lpstr>_⨹_1_639bb</vt:lpstr>
      <vt:lpstr>_⨹_1_9927d</vt:lpstr>
      <vt:lpstr>_⨹_1_9d444</vt:lpstr>
      <vt:lpstr>_⨹_1_a3361</vt:lpstr>
      <vt:lpstr>_⨹_1_aedfc</vt:lpstr>
      <vt:lpstr>_⨹_1_b70e7</vt:lpstr>
      <vt:lpstr>_⨹_1_bc4aa</vt:lpstr>
      <vt:lpstr>_⨹_1_ccd69,isEnd</vt:lpstr>
      <vt:lpstr>_⨹_1_e9527</vt:lpstr>
      <vt:lpstr>_⨹_1_ec440</vt:lpstr>
      <vt:lpstr>_⨹_1_f7840,isEnd</vt:lpstr>
      <vt:lpstr>_⨹_2_6417c</vt:lpstr>
      <vt:lpstr>_⨹_2_8a940</vt:lpstr>
      <vt:lpstr>_⨹_21_cbd3a</vt:lpstr>
      <vt:lpstr>_⨹_22_f085d</vt:lpstr>
      <vt:lpstr>_⨹_4_9353a</vt:lpstr>
      <vt:lpstr>_⨹_4_d8e4b</vt:lpstr>
      <vt:lpstr>_⨹_5_f3aec</vt:lpstr>
      <vt:lpstr>_⨹_8_bf18a</vt:lpstr>
      <vt:lpstr>Finished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20</cp:revision>
  <dcterms:created xsi:type="dcterms:W3CDTF">2024-11-11T03:24:32Z</dcterms:created>
  <dcterms:modified xsi:type="dcterms:W3CDTF">2024-11-24T02:40:26Z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